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Cabin" panose="020B0604020202020204" charset="0"/>
      <p:regular r:id="rId14"/>
    </p:embeddedFon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Unbounde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5537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forms.office.com/pages/responsepage.aspx?id=v4j5cvGGr0GRqy180BHbR5zsR558741CrNi6q8iTpANURUhKMVA3WE4wMFhHRExTVlpET1BEMlZSTCQlQCN0PWcu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eraser.io/workspace/zMxys3H3jLeQWJAXKjXJ?origin=shar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10" Type="http://schemas.openxmlformats.org/officeDocument/2006/relationships/image" Target="../media/image25.svg"/><Relationship Id="rId4" Type="http://schemas.openxmlformats.org/officeDocument/2006/relationships/image" Target="../media/image19.sv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30648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Building &amp; Deploying a Full-Stack MERN App on Azure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09765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Workshop 1: Introduction &amp; Backend Setup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749879"/>
            <a:ext cx="1295495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Gurjot Singh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Graduate Student, School of Computer Science</a:t>
            </a:r>
            <a:endParaRPr lang="en-US" sz="1850" dirty="0"/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University of Windsor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10816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What's Next?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199358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Prepare for deeper dives into database integration and API development.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2645807"/>
            <a:ext cx="6357818" cy="718066"/>
          </a:xfrm>
          <a:prstGeom prst="roundRect">
            <a:avLst>
              <a:gd name="adj" fmla="val 480052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5" name="Text 3"/>
          <p:cNvSpPr/>
          <p:nvPr/>
        </p:nvSpPr>
        <p:spPr>
          <a:xfrm>
            <a:off x="3837146" y="2780467"/>
            <a:ext cx="358973" cy="448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4"/>
          <p:cNvSpPr/>
          <p:nvPr/>
        </p:nvSpPr>
        <p:spPr>
          <a:xfrm>
            <a:off x="1077039" y="3603188"/>
            <a:ext cx="363093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77039" y="4098727"/>
            <a:ext cx="58791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Connecting our Express app to MongoDB.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7434858" y="2645807"/>
            <a:ext cx="6357818" cy="718066"/>
          </a:xfrm>
          <a:prstGeom prst="roundRect">
            <a:avLst>
              <a:gd name="adj" fmla="val 480052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9" name="Text 7"/>
          <p:cNvSpPr/>
          <p:nvPr/>
        </p:nvSpPr>
        <p:spPr>
          <a:xfrm>
            <a:off x="10434280" y="2780467"/>
            <a:ext cx="358973" cy="448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8"/>
          <p:cNvSpPr/>
          <p:nvPr/>
        </p:nvSpPr>
        <p:spPr>
          <a:xfrm>
            <a:off x="7674173" y="360318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MongoDB Setup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674173" y="4098727"/>
            <a:ext cx="58791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Learn to configure and interact with our NoSQL database.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837724" y="4960382"/>
            <a:ext cx="6357818" cy="718066"/>
          </a:xfrm>
          <a:prstGeom prst="roundRect">
            <a:avLst>
              <a:gd name="adj" fmla="val 480052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3" name="Text 11"/>
          <p:cNvSpPr/>
          <p:nvPr/>
        </p:nvSpPr>
        <p:spPr>
          <a:xfrm>
            <a:off x="3837146" y="5095042"/>
            <a:ext cx="358973" cy="448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800" dirty="0"/>
          </a:p>
        </p:txBody>
      </p:sp>
      <p:sp>
        <p:nvSpPr>
          <p:cNvPr id="14" name="Text 12"/>
          <p:cNvSpPr/>
          <p:nvPr/>
        </p:nvSpPr>
        <p:spPr>
          <a:xfrm>
            <a:off x="1077039" y="591776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CRUD APIs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77039" y="6413302"/>
            <a:ext cx="58791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Implementing Create, Read, Update, and Delete functionalities.</a:t>
            </a:r>
            <a:endParaRPr lang="en-US" sz="1850" dirty="0"/>
          </a:p>
        </p:txBody>
      </p:sp>
      <p:sp>
        <p:nvSpPr>
          <p:cNvPr id="16" name="Shape 14"/>
          <p:cNvSpPr/>
          <p:nvPr/>
        </p:nvSpPr>
        <p:spPr>
          <a:xfrm>
            <a:off x="7434858" y="4960382"/>
            <a:ext cx="6357818" cy="718066"/>
          </a:xfrm>
          <a:prstGeom prst="roundRect">
            <a:avLst>
              <a:gd name="adj" fmla="val 480052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7" name="Text 15"/>
          <p:cNvSpPr/>
          <p:nvPr/>
        </p:nvSpPr>
        <p:spPr>
          <a:xfrm>
            <a:off x="10434280" y="5095042"/>
            <a:ext cx="358973" cy="448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800" dirty="0"/>
          </a:p>
        </p:txBody>
      </p:sp>
      <p:sp>
        <p:nvSpPr>
          <p:cNvPr id="18" name="Text 16"/>
          <p:cNvSpPr/>
          <p:nvPr/>
        </p:nvSpPr>
        <p:spPr>
          <a:xfrm>
            <a:off x="7674173" y="5917763"/>
            <a:ext cx="364724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Testing with Postman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674173" y="6413302"/>
            <a:ext cx="58791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Ensuring our APIs work as expected.</a:t>
            </a:r>
            <a:endParaRPr lang="en-US" sz="18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4746" y="648295"/>
            <a:ext cx="10163532" cy="623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Azure DevOps Parallelism Request Form</a:t>
            </a:r>
            <a:endParaRPr lang="en-US" sz="3900" dirty="0"/>
          </a:p>
        </p:txBody>
      </p:sp>
      <p:pic>
        <p:nvPicPr>
          <p:cNvPr id="3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746" y="1647706"/>
            <a:ext cx="11682770" cy="212086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746" y="4191238"/>
            <a:ext cx="3178731" cy="317873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881801" y="4148971"/>
            <a:ext cx="8931354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80336"/>
            <a:ext cx="900219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Workshop Series Overview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196310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Embark on an 8-week journey to master full-stack development and cloud deployment.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2974300"/>
            <a:ext cx="6357818" cy="2129790"/>
          </a:xfrm>
          <a:prstGeom prst="roundRect">
            <a:avLst>
              <a:gd name="adj" fmla="val 6869"/>
            </a:avLst>
          </a:prstGeom>
          <a:solidFill>
            <a:srgbClr val="112836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5" name="Shape 3"/>
          <p:cNvSpPr/>
          <p:nvPr/>
        </p:nvSpPr>
        <p:spPr>
          <a:xfrm>
            <a:off x="837724" y="2943820"/>
            <a:ext cx="6357818" cy="121920"/>
          </a:xfrm>
          <a:prstGeom prst="roundRect">
            <a:avLst>
              <a:gd name="adj" fmla="val 29451"/>
            </a:avLst>
          </a:prstGeom>
          <a:solidFill>
            <a:srgbClr val="0A988B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6" name="Shape 4"/>
          <p:cNvSpPr/>
          <p:nvPr/>
        </p:nvSpPr>
        <p:spPr>
          <a:xfrm>
            <a:off x="3657540" y="2615327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0A988B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72925" y="2830711"/>
            <a:ext cx="287179" cy="287179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107519" y="3572708"/>
            <a:ext cx="441733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8-Week Hands-on Journey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107519" y="4068247"/>
            <a:ext cx="581822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Structured, practical sessions designed for effective learning.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7434858" y="2974300"/>
            <a:ext cx="6357818" cy="2129790"/>
          </a:xfrm>
          <a:prstGeom prst="roundRect">
            <a:avLst>
              <a:gd name="adj" fmla="val 6869"/>
            </a:avLst>
          </a:prstGeom>
          <a:solidFill>
            <a:srgbClr val="112836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1" name="Shape 8"/>
          <p:cNvSpPr/>
          <p:nvPr/>
        </p:nvSpPr>
        <p:spPr>
          <a:xfrm>
            <a:off x="7434858" y="2943820"/>
            <a:ext cx="6357818" cy="121920"/>
          </a:xfrm>
          <a:prstGeom prst="roundRect">
            <a:avLst>
              <a:gd name="adj" fmla="val 29451"/>
            </a:avLst>
          </a:prstGeom>
          <a:solidFill>
            <a:srgbClr val="0A988B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2" name="Shape 9"/>
          <p:cNvSpPr/>
          <p:nvPr/>
        </p:nvSpPr>
        <p:spPr>
          <a:xfrm>
            <a:off x="10254675" y="2615327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0A988B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470059" y="2830711"/>
            <a:ext cx="287179" cy="287179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7704653" y="3572708"/>
            <a:ext cx="387215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Build a MERN Todo App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7704653" y="4068247"/>
            <a:ext cx="581822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Develop a complete, real-world application from scratch.</a:t>
            </a:r>
            <a:endParaRPr lang="en-US" sz="1850" dirty="0"/>
          </a:p>
        </p:txBody>
      </p:sp>
      <p:sp>
        <p:nvSpPr>
          <p:cNvPr id="16" name="Shape 12"/>
          <p:cNvSpPr/>
          <p:nvPr/>
        </p:nvSpPr>
        <p:spPr>
          <a:xfrm>
            <a:off x="837724" y="5702379"/>
            <a:ext cx="6357818" cy="1746766"/>
          </a:xfrm>
          <a:prstGeom prst="roundRect">
            <a:avLst>
              <a:gd name="adj" fmla="val 8376"/>
            </a:avLst>
          </a:prstGeom>
          <a:solidFill>
            <a:srgbClr val="112836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7" name="Shape 13"/>
          <p:cNvSpPr/>
          <p:nvPr/>
        </p:nvSpPr>
        <p:spPr>
          <a:xfrm>
            <a:off x="837724" y="5671899"/>
            <a:ext cx="6357818" cy="121920"/>
          </a:xfrm>
          <a:prstGeom prst="roundRect">
            <a:avLst>
              <a:gd name="adj" fmla="val 29451"/>
            </a:avLst>
          </a:prstGeom>
          <a:solidFill>
            <a:srgbClr val="0A988B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8" name="Shape 14"/>
          <p:cNvSpPr/>
          <p:nvPr/>
        </p:nvSpPr>
        <p:spPr>
          <a:xfrm>
            <a:off x="3657540" y="5343406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0A988B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72925" y="5558790"/>
            <a:ext cx="287179" cy="287179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1107519" y="6300788"/>
            <a:ext cx="361116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Docker, CI/CD &amp; Azure</a:t>
            </a:r>
            <a:endParaRPr lang="en-US" sz="2200" dirty="0"/>
          </a:p>
        </p:txBody>
      </p:sp>
      <p:sp>
        <p:nvSpPr>
          <p:cNvPr id="21" name="Text 16"/>
          <p:cNvSpPr/>
          <p:nvPr/>
        </p:nvSpPr>
        <p:spPr>
          <a:xfrm>
            <a:off x="1107519" y="6796326"/>
            <a:ext cx="581822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Learn modern deployment practices and cloud services.</a:t>
            </a:r>
            <a:endParaRPr lang="en-US" sz="1850" dirty="0"/>
          </a:p>
        </p:txBody>
      </p:sp>
      <p:sp>
        <p:nvSpPr>
          <p:cNvPr id="22" name="Shape 17"/>
          <p:cNvSpPr/>
          <p:nvPr/>
        </p:nvSpPr>
        <p:spPr>
          <a:xfrm>
            <a:off x="7434858" y="5702379"/>
            <a:ext cx="6357818" cy="1746766"/>
          </a:xfrm>
          <a:prstGeom prst="roundRect">
            <a:avLst>
              <a:gd name="adj" fmla="val 8376"/>
            </a:avLst>
          </a:prstGeom>
          <a:solidFill>
            <a:srgbClr val="112836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23" name="Shape 18"/>
          <p:cNvSpPr/>
          <p:nvPr/>
        </p:nvSpPr>
        <p:spPr>
          <a:xfrm>
            <a:off x="7434858" y="5671899"/>
            <a:ext cx="6357818" cy="121920"/>
          </a:xfrm>
          <a:prstGeom prst="roundRect">
            <a:avLst>
              <a:gd name="adj" fmla="val 29451"/>
            </a:avLst>
          </a:prstGeom>
          <a:solidFill>
            <a:srgbClr val="0A988B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24" name="Shape 19"/>
          <p:cNvSpPr/>
          <p:nvPr/>
        </p:nvSpPr>
        <p:spPr>
          <a:xfrm>
            <a:off x="10254675" y="5343406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0A988B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25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470059" y="5558790"/>
            <a:ext cx="287179" cy="287179"/>
          </a:xfrm>
          <a:prstGeom prst="rect">
            <a:avLst/>
          </a:prstGeom>
        </p:spPr>
      </p:pic>
      <p:sp>
        <p:nvSpPr>
          <p:cNvPr id="26" name="Text 20"/>
          <p:cNvSpPr/>
          <p:nvPr/>
        </p:nvSpPr>
        <p:spPr>
          <a:xfrm>
            <a:off x="7704653" y="6300788"/>
            <a:ext cx="289036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Beginner Friendly</a:t>
            </a:r>
            <a:endParaRPr lang="en-US" sz="2200" dirty="0"/>
          </a:p>
        </p:txBody>
      </p:sp>
      <p:sp>
        <p:nvSpPr>
          <p:cNvPr id="27" name="Text 21"/>
          <p:cNvSpPr/>
          <p:nvPr/>
        </p:nvSpPr>
        <p:spPr>
          <a:xfrm>
            <a:off x="7704653" y="6796326"/>
            <a:ext cx="581822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No prior cloud experience required, just basic JavaScript.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694015"/>
            <a:ext cx="6158151" cy="598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What We Are Building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837724" y="1638300"/>
            <a:ext cx="12954952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robust, scalable Todo application using industry-standard technologies.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37724" y="2133957"/>
            <a:ext cx="12954952" cy="1220748"/>
          </a:xfrm>
          <a:prstGeom prst="roundRect">
            <a:avLst>
              <a:gd name="adj" fmla="val 2500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5" name="Shape 3"/>
          <p:cNvSpPr/>
          <p:nvPr/>
        </p:nvSpPr>
        <p:spPr>
          <a:xfrm>
            <a:off x="860584" y="2156817"/>
            <a:ext cx="813792" cy="1175028"/>
          </a:xfrm>
          <a:prstGeom prst="roundRect">
            <a:avLst>
              <a:gd name="adj" fmla="val 380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901" y="2591633"/>
            <a:ext cx="305157" cy="30515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847255" y="2360176"/>
            <a:ext cx="241208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Frontend: Next.js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847255" y="2763083"/>
            <a:ext cx="11719203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powerful React framework for modern web applications.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837724" y="3527584"/>
            <a:ext cx="12954952" cy="1220748"/>
          </a:xfrm>
          <a:prstGeom prst="roundRect">
            <a:avLst>
              <a:gd name="adj" fmla="val 2500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10" name="Shape 7"/>
          <p:cNvSpPr/>
          <p:nvPr/>
        </p:nvSpPr>
        <p:spPr>
          <a:xfrm>
            <a:off x="860584" y="3550444"/>
            <a:ext cx="813792" cy="1175028"/>
          </a:xfrm>
          <a:prstGeom prst="roundRect">
            <a:avLst>
              <a:gd name="adj" fmla="val 380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901" y="3985260"/>
            <a:ext cx="305157" cy="305157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1847255" y="3753802"/>
            <a:ext cx="4523780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Backend: Express.js + MongoDB</a:t>
            </a:r>
            <a:endParaRPr lang="en-US" sz="1850" dirty="0"/>
          </a:p>
        </p:txBody>
      </p:sp>
      <p:sp>
        <p:nvSpPr>
          <p:cNvPr id="13" name="Text 9"/>
          <p:cNvSpPr/>
          <p:nvPr/>
        </p:nvSpPr>
        <p:spPr>
          <a:xfrm>
            <a:off x="1847255" y="4156710"/>
            <a:ext cx="11719203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Fast, unopinionated Node.js framework with a flexible NoSQL database.</a:t>
            </a: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837724" y="4921210"/>
            <a:ext cx="12954952" cy="1220748"/>
          </a:xfrm>
          <a:prstGeom prst="roundRect">
            <a:avLst>
              <a:gd name="adj" fmla="val 2500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15" name="Shape 11"/>
          <p:cNvSpPr/>
          <p:nvPr/>
        </p:nvSpPr>
        <p:spPr>
          <a:xfrm>
            <a:off x="860584" y="4944070"/>
            <a:ext cx="813792" cy="1175028"/>
          </a:xfrm>
          <a:prstGeom prst="roundRect">
            <a:avLst>
              <a:gd name="adj" fmla="val 380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4901" y="5378887"/>
            <a:ext cx="305157" cy="305157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1847255" y="5147429"/>
            <a:ext cx="4461629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Deployment: Azure App Service</a:t>
            </a:r>
            <a:endParaRPr lang="en-US" sz="1850" dirty="0"/>
          </a:p>
        </p:txBody>
      </p:sp>
      <p:sp>
        <p:nvSpPr>
          <p:cNvPr id="18" name="Text 13"/>
          <p:cNvSpPr/>
          <p:nvPr/>
        </p:nvSpPr>
        <p:spPr>
          <a:xfrm>
            <a:off x="1847255" y="5550337"/>
            <a:ext cx="11719203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Leveraging containers for seamless, scalable hosting.</a:t>
            </a:r>
            <a:endParaRPr lang="en-US" sz="1600" dirty="0"/>
          </a:p>
        </p:txBody>
      </p:sp>
      <p:sp>
        <p:nvSpPr>
          <p:cNvPr id="19" name="Shape 14"/>
          <p:cNvSpPr/>
          <p:nvPr/>
        </p:nvSpPr>
        <p:spPr>
          <a:xfrm>
            <a:off x="837724" y="6314837"/>
            <a:ext cx="12954952" cy="1220748"/>
          </a:xfrm>
          <a:prstGeom prst="roundRect">
            <a:avLst>
              <a:gd name="adj" fmla="val 2500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20" name="Shape 15"/>
          <p:cNvSpPr/>
          <p:nvPr/>
        </p:nvSpPr>
        <p:spPr>
          <a:xfrm>
            <a:off x="860584" y="6337697"/>
            <a:ext cx="813792" cy="1175028"/>
          </a:xfrm>
          <a:prstGeom prst="roundRect">
            <a:avLst>
              <a:gd name="adj" fmla="val 380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4901" y="6772513"/>
            <a:ext cx="305157" cy="305157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1847255" y="6541056"/>
            <a:ext cx="3838694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CI/CD: Azure DevOps + ACR</a:t>
            </a:r>
            <a:endParaRPr lang="en-US" sz="1850" dirty="0"/>
          </a:p>
        </p:txBody>
      </p:sp>
      <p:sp>
        <p:nvSpPr>
          <p:cNvPr id="23" name="Text 17"/>
          <p:cNvSpPr/>
          <p:nvPr/>
        </p:nvSpPr>
        <p:spPr>
          <a:xfrm>
            <a:off x="1847255" y="6943963"/>
            <a:ext cx="11719203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Automated workflows for continuous integration and deployment.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868097"/>
            <a:ext cx="781514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High-Level Architecture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05086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Understanding the flow of data and services in our MERN stack application.</a:t>
            </a:r>
            <a:endParaRPr lang="en-US" sz="1850" dirty="0"/>
          </a:p>
        </p:txBody>
      </p:sp>
      <p:pic>
        <p:nvPicPr>
          <p:cNvPr id="4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4703088"/>
            <a:ext cx="1797725" cy="65829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614011"/>
            <a:ext cx="907268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Today's Goals (Workshop 1)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79677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Setting the foundation for our backend development.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344900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5" name="Text 3"/>
          <p:cNvSpPr/>
          <p:nvPr/>
        </p:nvSpPr>
        <p:spPr>
          <a:xfrm>
            <a:off x="937974" y="3506986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615559" y="3531275"/>
            <a:ext cx="463236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Understand the Full System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615559" y="4026813"/>
            <a:ext cx="554997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Grasping the interconnected components of our application.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7464743" y="344900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9" name="Text 7"/>
          <p:cNvSpPr/>
          <p:nvPr/>
        </p:nvSpPr>
        <p:spPr>
          <a:xfrm>
            <a:off x="7564993" y="3506986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8242578" y="3531275"/>
            <a:ext cx="5550098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Set Up Backend Project Structure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8242578" y="4378762"/>
            <a:ext cx="555009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Organizing our files for efficient development.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837724" y="527161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3" name="Text 11"/>
          <p:cNvSpPr/>
          <p:nvPr/>
        </p:nvSpPr>
        <p:spPr>
          <a:xfrm>
            <a:off x="937974" y="532959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1615559" y="5353883"/>
            <a:ext cx="506503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Create a Basic Express Server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615559" y="5849422"/>
            <a:ext cx="554997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core of our backend, handling requests and responses.</a:t>
            </a:r>
            <a:endParaRPr lang="en-US" sz="1850" dirty="0"/>
          </a:p>
        </p:txBody>
      </p:sp>
      <p:sp>
        <p:nvSpPr>
          <p:cNvPr id="16" name="Shape 14"/>
          <p:cNvSpPr/>
          <p:nvPr/>
        </p:nvSpPr>
        <p:spPr>
          <a:xfrm>
            <a:off x="7464743" y="527161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7" name="Text 15"/>
          <p:cNvSpPr/>
          <p:nvPr/>
        </p:nvSpPr>
        <p:spPr>
          <a:xfrm>
            <a:off x="7564993" y="532959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6"/>
          <p:cNvSpPr/>
          <p:nvPr/>
        </p:nvSpPr>
        <p:spPr>
          <a:xfrm>
            <a:off x="8242578" y="5353883"/>
            <a:ext cx="346293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Run Backend Locally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8242578" y="5849422"/>
            <a:ext cx="555009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Verifying our server is operational on our development machine.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31789"/>
            <a:ext cx="668535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What Is a Backend?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329821"/>
            <a:ext cx="821626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backend is the "brain" of your application, working behind the scenes to power its functionality.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311253"/>
            <a:ext cx="8216265" cy="1532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Handles complex business logic and calculations.</a:t>
            </a:r>
            <a:endParaRPr lang="en-US" sz="1850" dirty="0"/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Manages data storage and retrieval from databases.</a:t>
            </a:r>
            <a:endParaRPr lang="en-US" sz="1850" dirty="0"/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Exposes secure APIs for frontend applications to communicate with.</a:t>
            </a:r>
            <a:endParaRPr lang="en-US" sz="1850" dirty="0"/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Operates independently of the user interface, ensuring robustness.</a:t>
            </a:r>
            <a:endParaRPr lang="en-US" sz="18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5491" y="3263979"/>
            <a:ext cx="4154686" cy="276463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0178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What Is an API?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3261717"/>
            <a:ext cx="4154686" cy="276903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583912" y="3180159"/>
            <a:ext cx="821626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An Application Programming Interface (API) acts as a messenger, allowing different software components to interact.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5583912" y="4161592"/>
            <a:ext cx="8216265" cy="19150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Enables communication: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The crucial link between your frontend and backend.</a:t>
            </a:r>
            <a:endParaRPr lang="en-US" sz="1850" dirty="0"/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Standardized requests: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Defines how clients can request information or services.</a:t>
            </a:r>
            <a:endParaRPr lang="en-US" sz="1850" dirty="0"/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HTTP methods: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Uses verbs like GET (retrieve), POST (create), PUT (update), and DELETE (remove) for operations.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70585"/>
            <a:ext cx="679180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Backend Tech Stack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05335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Our chosen tools for building a high-performance backend.</a:t>
            </a:r>
            <a:endParaRPr lang="en-US" sz="18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7724" y="2705576"/>
            <a:ext cx="718066" cy="71806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7724" y="372284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Node.js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837724" y="4218384"/>
            <a:ext cx="63278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powerful JavaScript runtime for server-side development.</a:t>
            </a:r>
            <a:endParaRPr lang="en-US" sz="18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64743" y="2705576"/>
            <a:ext cx="718066" cy="71806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64743" y="372284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Express.js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464743" y="4218384"/>
            <a:ext cx="63279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minimal and flexible Node.js web application framework.</a:t>
            </a:r>
            <a:endParaRPr lang="en-US" sz="18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37724" y="5080159"/>
            <a:ext cx="718066" cy="71806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37724" y="609742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REST APIs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837724" y="6592967"/>
            <a:ext cx="63278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Architectural style for building networked applications.</a:t>
            </a:r>
            <a:endParaRPr lang="en-US" sz="18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464743" y="5080159"/>
            <a:ext cx="718066" cy="71806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64743" y="609742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MongoDB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464743" y="6592967"/>
            <a:ext cx="63279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document-oriented NoSQL database (covered in later sessions).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94517"/>
            <a:ext cx="8400098" cy="633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Live Coding: Backend Setup</a:t>
            </a:r>
            <a:endParaRPr lang="en-US" sz="3950" dirty="0"/>
          </a:p>
        </p:txBody>
      </p:sp>
      <p:sp>
        <p:nvSpPr>
          <p:cNvPr id="3" name="Shape 1"/>
          <p:cNvSpPr/>
          <p:nvPr/>
        </p:nvSpPr>
        <p:spPr>
          <a:xfrm>
            <a:off x="682585" y="1818918"/>
            <a:ext cx="6524982" cy="5516047"/>
          </a:xfrm>
          <a:prstGeom prst="roundRect">
            <a:avLst>
              <a:gd name="adj" fmla="val 586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4" name="Text 2"/>
          <p:cNvSpPr/>
          <p:nvPr/>
        </p:nvSpPr>
        <p:spPr>
          <a:xfrm>
            <a:off x="897969" y="2012752"/>
            <a:ext cx="2534603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Steps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897969" y="2523411"/>
            <a:ext cx="6094214" cy="1309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50" b="1" dirty="0">
                <a:solidFill>
                  <a:srgbClr val="00000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Initialize Node Project:</a:t>
            </a:r>
            <a:r>
              <a:rPr lang="en-US" sz="1650" dirty="0">
                <a:solidFill>
                  <a:srgbClr val="00000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6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npm init -y</a:t>
            </a:r>
            <a:endParaRPr lang="en-US" sz="1650" dirty="0"/>
          </a:p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50" b="1" dirty="0">
                <a:solidFill>
                  <a:srgbClr val="00000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Install Express:</a:t>
            </a:r>
            <a:r>
              <a:rPr lang="en-US" sz="1650" dirty="0">
                <a:solidFill>
                  <a:srgbClr val="00000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6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npm install express</a:t>
            </a:r>
            <a:endParaRPr lang="en-US" sz="1650" dirty="0"/>
          </a:p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50" b="1" dirty="0">
                <a:solidFill>
                  <a:srgbClr val="00000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 server.js:</a:t>
            </a:r>
            <a:r>
              <a:rPr lang="en-US" sz="1650" dirty="0">
                <a:solidFill>
                  <a:srgbClr val="00000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Our main backend file.</a:t>
            </a:r>
            <a:endParaRPr lang="en-US" sz="1650" dirty="0"/>
          </a:p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50" b="1" dirty="0">
                <a:solidFill>
                  <a:srgbClr val="00000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Add /health endpoint:</a:t>
            </a:r>
            <a:r>
              <a:rPr lang="en-US" sz="1650" dirty="0">
                <a:solidFill>
                  <a:srgbClr val="00000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A simple test for server status.</a:t>
            </a:r>
            <a:endParaRPr lang="en-US" sz="1650" dirty="0"/>
          </a:p>
        </p:txBody>
      </p:sp>
      <p:sp>
        <p:nvSpPr>
          <p:cNvPr id="6" name="Shape 4"/>
          <p:cNvSpPr/>
          <p:nvPr/>
        </p:nvSpPr>
        <p:spPr>
          <a:xfrm>
            <a:off x="7430452" y="1818918"/>
            <a:ext cx="6524982" cy="5516047"/>
          </a:xfrm>
          <a:prstGeom prst="roundRect">
            <a:avLst>
              <a:gd name="adj" fmla="val 586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7" name="Text 5"/>
          <p:cNvSpPr/>
          <p:nvPr/>
        </p:nvSpPr>
        <p:spPr>
          <a:xfrm>
            <a:off x="7645837" y="1993344"/>
            <a:ext cx="6094214" cy="327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Follow along as we set up our backend from scratch.</a:t>
            </a:r>
            <a:endParaRPr lang="en-US" sz="1650" dirty="0"/>
          </a:p>
        </p:txBody>
      </p:sp>
      <p:sp>
        <p:nvSpPr>
          <p:cNvPr id="8" name="Shape 6"/>
          <p:cNvSpPr/>
          <p:nvPr/>
        </p:nvSpPr>
        <p:spPr>
          <a:xfrm>
            <a:off x="7645837" y="2538770"/>
            <a:ext cx="6094214" cy="4578072"/>
          </a:xfrm>
          <a:prstGeom prst="roundRect">
            <a:avLst>
              <a:gd name="adj" fmla="val 706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9" name="Shape 7"/>
          <p:cNvSpPr/>
          <p:nvPr/>
        </p:nvSpPr>
        <p:spPr>
          <a:xfrm>
            <a:off x="7635121" y="2538770"/>
            <a:ext cx="6115645" cy="4578072"/>
          </a:xfrm>
          <a:prstGeom prst="roundRect">
            <a:avLst>
              <a:gd name="adj" fmla="val 706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0" name="Text 8"/>
          <p:cNvSpPr/>
          <p:nvPr/>
        </p:nvSpPr>
        <p:spPr>
          <a:xfrm>
            <a:off x="7850505" y="2700338"/>
            <a:ext cx="5684877" cy="42549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server.js
const express = require('express');
const app = express();
const port = 5000;
app.get('/health', (req, res) =&gt; {
 res.send('Backend is healthy!');
});
app.listen(port, () =&gt; {
 console.log(`Server running on port ${port}`);
});
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661</Words>
  <Application>Microsoft Office PowerPoint</Application>
  <PresentationFormat>Custom</PresentationFormat>
  <Paragraphs>96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Unbounded</vt:lpstr>
      <vt:lpstr>Arial</vt:lpstr>
      <vt:lpstr>Consolas</vt:lpstr>
      <vt:lpstr>Cabin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Gurjot Singh</cp:lastModifiedBy>
  <cp:revision>2</cp:revision>
  <dcterms:created xsi:type="dcterms:W3CDTF">2026-01-30T20:05:20Z</dcterms:created>
  <dcterms:modified xsi:type="dcterms:W3CDTF">2026-02-05T10:21:19Z</dcterms:modified>
</cp:coreProperties>
</file>